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67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Times Neue Roman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-946" y="-23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677588"/>
            <a:ext cx="18288000" cy="2685904"/>
            <a:chOff x="0" y="0"/>
            <a:chExt cx="6186311" cy="908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908565"/>
            </a:xfrm>
            <a:custGeom>
              <a:avLst/>
              <a:gdLst/>
              <a:ahLst/>
              <a:cxnLst/>
              <a:rect l="l" t="t" r="r" b="b"/>
              <a:pathLst>
                <a:path w="6186311" h="908565">
                  <a:moveTo>
                    <a:pt x="0" y="0"/>
                  </a:moveTo>
                  <a:lnTo>
                    <a:pt x="6186311" y="0"/>
                  </a:lnTo>
                  <a:lnTo>
                    <a:pt x="6186311" y="908565"/>
                  </a:lnTo>
                  <a:lnTo>
                    <a:pt x="0" y="908565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2535855" y="-834732"/>
            <a:ext cx="6309501" cy="491636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flipH="1">
            <a:off x="12535855" y="4144470"/>
            <a:ext cx="6685620" cy="510246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23950" y="3771900"/>
            <a:ext cx="10592755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 spc="155">
                <a:solidFill>
                  <a:srgbClr val="2D4263"/>
                </a:solidFill>
                <a:latin typeface="Times Neue Roman"/>
              </a:rPr>
              <a:t>Đếm số lần lặp lại hành động </a:t>
            </a:r>
          </a:p>
          <a:p>
            <a:pPr>
              <a:lnSpc>
                <a:spcPts val="6000"/>
              </a:lnSpc>
            </a:pPr>
            <a:r>
              <a:rPr lang="en-US" sz="5000" spc="155">
                <a:solidFill>
                  <a:srgbClr val="2D4263"/>
                </a:solidFill>
                <a:latin typeface="Times Neue Roman"/>
              </a:rPr>
              <a:t>sử dụng mô hình mạng Repnet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3950" y="8127092"/>
            <a:ext cx="290353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D4263"/>
                </a:solidFill>
                <a:latin typeface="Times Neue Roman"/>
              </a:rPr>
              <a:t>TÊN SINH VIÊN: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3950" y="8793845"/>
            <a:ext cx="2903533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Times Neue Roman"/>
              </a:rPr>
              <a:t>Nguyễn Việt Đức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45289" y="8127092"/>
            <a:ext cx="409861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2D4263"/>
                </a:solidFill>
                <a:latin typeface="Times Neue Roman"/>
              </a:rPr>
              <a:t>GIÁO VIÊN HƯỚNG DẪN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845289" y="8793845"/>
            <a:ext cx="409861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91919"/>
                </a:solidFill>
                <a:latin typeface="Times Neue Roman"/>
              </a:rPr>
              <a:t>Cô Phan Thị Hải Hồng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3950" y="594360"/>
            <a:ext cx="2903533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799">
                <a:solidFill>
                  <a:srgbClr val="2D4263"/>
                </a:solidFill>
                <a:latin typeface="Times Neue Roman"/>
              </a:rPr>
              <a:t>30/06/2022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3950" y="1280163"/>
            <a:ext cx="5246199" cy="570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91919"/>
                </a:solidFill>
                <a:latin typeface="Times Neue Roman"/>
              </a:rPr>
              <a:t>Học viện Kỹ thuật Quân sự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47771" cy="84777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84B31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t="1828" b="16227"/>
          <a:stretch>
            <a:fillRect/>
          </a:stretch>
        </p:blipFill>
        <p:spPr>
          <a:xfrm>
            <a:off x="0" y="2948476"/>
            <a:ext cx="18288000" cy="373392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23950" y="252435"/>
            <a:ext cx="10592755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9"/>
              </a:lnSpc>
            </a:pPr>
            <a:r>
              <a:rPr lang="en-US" sz="3399" spc="105">
                <a:solidFill>
                  <a:srgbClr val="2D4263"/>
                </a:solidFill>
                <a:latin typeface="Times Neue Roman"/>
              </a:rPr>
              <a:t>Mô hình mạng Repnet</a:t>
            </a:r>
          </a:p>
          <a:p>
            <a:pPr>
              <a:lnSpc>
                <a:spcPts val="4079"/>
              </a:lnSpc>
            </a:pPr>
            <a:endParaRPr lang="en-US" sz="3399" spc="105">
              <a:solidFill>
                <a:srgbClr val="2D4263"/>
              </a:solidFill>
              <a:latin typeface="Times Neue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4759" y="24291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EEEEEE"/>
                </a:solidFill>
                <a:latin typeface="Times Neue Roman"/>
              </a:rPr>
              <a:t>III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18147" y="9144000"/>
            <a:ext cx="68230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2D4263"/>
                </a:solidFill>
                <a:latin typeface="Times Neue Roman"/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47771" cy="84777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84B31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1525"/>
          <a:stretch>
            <a:fillRect/>
          </a:stretch>
        </p:blipFill>
        <p:spPr>
          <a:xfrm>
            <a:off x="6820260" y="847771"/>
            <a:ext cx="11467740" cy="372907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20328" y="4363083"/>
            <a:ext cx="9377826" cy="592391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23950" y="242910"/>
            <a:ext cx="1059275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 spc="99">
                <a:solidFill>
                  <a:srgbClr val="2D4263"/>
                </a:solidFill>
                <a:latin typeface="Times Neue Roman"/>
              </a:rPr>
              <a:t>Bộ dữ liệu tổng hợp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4759" y="24291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EEEEEE"/>
                </a:solidFill>
                <a:latin typeface="Times Neue Roman"/>
              </a:rPr>
              <a:t>IV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918147" y="9144000"/>
            <a:ext cx="68230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2D4263"/>
                </a:solidFill>
                <a:latin typeface="Times Neue Roman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4759" y="2963312"/>
            <a:ext cx="5796037" cy="4361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7856" lvl="1" indent="-423928">
              <a:lnSpc>
                <a:spcPts val="7068"/>
              </a:lnSpc>
              <a:buFont typeface="Arial"/>
              <a:buChar char="•"/>
            </a:pPr>
            <a:r>
              <a:rPr lang="en-US" sz="3927">
                <a:solidFill>
                  <a:srgbClr val="2D4263"/>
                </a:solidFill>
                <a:latin typeface="Times Neue Roman"/>
              </a:rPr>
              <a:t>Thu thập từ những video ngắn trên youtube.</a:t>
            </a:r>
          </a:p>
          <a:p>
            <a:pPr marL="847856" lvl="1" indent="-423928">
              <a:lnSpc>
                <a:spcPts val="7068"/>
              </a:lnSpc>
              <a:buFont typeface="Arial"/>
              <a:buChar char="•"/>
            </a:pPr>
            <a:r>
              <a:rPr lang="en-US" sz="3927">
                <a:solidFill>
                  <a:srgbClr val="2D4263"/>
                </a:solidFill>
                <a:latin typeface="Times Neue Roman"/>
              </a:rPr>
              <a:t>Lặp lại chính chúng.</a:t>
            </a:r>
          </a:p>
          <a:p>
            <a:pPr marL="847856" lvl="1" indent="-423928">
              <a:lnSpc>
                <a:spcPts val="7068"/>
              </a:lnSpc>
              <a:buFont typeface="Arial"/>
              <a:buChar char="•"/>
            </a:pPr>
            <a:r>
              <a:rPr lang="en-US" sz="3927">
                <a:solidFill>
                  <a:srgbClr val="2D4263"/>
                </a:solidFill>
                <a:latin typeface="Times Neue Roman"/>
              </a:rPr>
              <a:t>Tăng cường chuyển động của camera.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47771" cy="84777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84B31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76390" y="847771"/>
            <a:ext cx="10535220" cy="493099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275002" y="6181568"/>
            <a:ext cx="10136609" cy="410543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23950" y="242910"/>
            <a:ext cx="1059275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 spc="99">
                <a:solidFill>
                  <a:srgbClr val="2D4263"/>
                </a:solidFill>
                <a:latin typeface="Times Neue Roman"/>
              </a:rPr>
              <a:t>Đánh giá và tổng kết - Đánh giá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4759" y="24291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EEEEEE"/>
                </a:solidFill>
                <a:latin typeface="Times Neue Roman"/>
              </a:rPr>
              <a:t>V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918147" y="9144000"/>
            <a:ext cx="68230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2D4263"/>
                </a:solidFill>
                <a:latin typeface="Times Neue Roman"/>
              </a:rPr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47771" cy="84777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84B31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23950" y="242910"/>
            <a:ext cx="1059275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 spc="99">
                <a:solidFill>
                  <a:srgbClr val="2D4263"/>
                </a:solidFill>
                <a:latin typeface="Times Neue Roman"/>
              </a:rPr>
              <a:t>Đánh giá và tổng kết - Tổng kết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4759" y="24291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EEEEEE"/>
                </a:solidFill>
                <a:latin typeface="Times Neue Roman"/>
              </a:rPr>
              <a:t>V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918147" y="9144000"/>
            <a:ext cx="68230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2D4263"/>
                </a:solidFill>
                <a:latin typeface="Times Neue Roman"/>
              </a:rPr>
              <a:t>12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0" y="1710011"/>
            <a:ext cx="8450988" cy="800548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191575" y="1447013"/>
            <a:ext cx="9925075" cy="7349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4" lvl="1" indent="-334647">
              <a:lnSpc>
                <a:spcPts val="5580"/>
              </a:lnSpc>
              <a:buFont typeface="Arial"/>
              <a:buChar char="•"/>
            </a:pPr>
            <a:r>
              <a:rPr lang="en-US" sz="3100">
                <a:solidFill>
                  <a:srgbClr val="2D4263"/>
                </a:solidFill>
                <a:latin typeface="Times Neue Roman"/>
              </a:rPr>
              <a:t>Mô hình này dự đoán thành công tính chu kỳ và dự đoán số lượng trên một loạt các tác nhân (vật thể, con người, động vật, trái đất) </a:t>
            </a:r>
          </a:p>
          <a:p>
            <a:pPr marL="669294" lvl="1" indent="-334647">
              <a:lnSpc>
                <a:spcPts val="5580"/>
              </a:lnSpc>
              <a:buFont typeface="Arial"/>
              <a:buChar char="•"/>
            </a:pPr>
            <a:r>
              <a:rPr lang="en-US" sz="3100">
                <a:solidFill>
                  <a:srgbClr val="2D4263"/>
                </a:solidFill>
                <a:latin typeface="Times Neue Roman"/>
              </a:rPr>
              <a:t>Giải quyết trường hợp lặp lại đơn giản và bước tiếp theo là xem xét các trường hợp phức tạp hơn như nhiều tín hiệu lặp lại đồng thời.</a:t>
            </a:r>
          </a:p>
          <a:p>
            <a:pPr marL="669294" lvl="1" indent="-334647">
              <a:lnSpc>
                <a:spcPts val="5580"/>
              </a:lnSpc>
              <a:buFont typeface="Arial"/>
              <a:buChar char="•"/>
            </a:pPr>
            <a:r>
              <a:rPr lang="en-US" sz="3100">
                <a:solidFill>
                  <a:srgbClr val="2D4263"/>
                </a:solidFill>
                <a:latin typeface="Times Neue Roman"/>
              </a:rPr>
              <a:t>Suy nghĩ của bản thân: mô hình này sẽ thành một yếu tố chính và chủ lực cho nhiều model AI khác.</a:t>
            </a:r>
          </a:p>
          <a:p>
            <a:pPr>
              <a:lnSpc>
                <a:spcPts val="7199"/>
              </a:lnSpc>
            </a:pPr>
            <a:endParaRPr lang="en-US" sz="3100">
              <a:solidFill>
                <a:srgbClr val="2D4263"/>
              </a:solidFill>
              <a:latin typeface="Times Neue Roman"/>
            </a:endParaRPr>
          </a:p>
          <a:p>
            <a:pPr>
              <a:lnSpc>
                <a:spcPts val="7199"/>
              </a:lnSpc>
            </a:pPr>
            <a:endParaRPr lang="en-US" sz="3100">
              <a:solidFill>
                <a:srgbClr val="2D4263"/>
              </a:solidFill>
              <a:latin typeface="Times Neue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47771" cy="84777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84B31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123950" y="252435"/>
            <a:ext cx="1059275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3499" spc="108">
                <a:solidFill>
                  <a:srgbClr val="2D4263"/>
                </a:solidFill>
                <a:latin typeface="Times Neue Roman"/>
              </a:rPr>
              <a:t>Mục Lục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16303" y="2458318"/>
            <a:ext cx="848178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2D4263"/>
                </a:solidFill>
                <a:latin typeface="Times Neue Roman"/>
              </a:rPr>
              <a:t>Giới thiệu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16303" y="3742818"/>
            <a:ext cx="848178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2D4263"/>
                </a:solidFill>
                <a:latin typeface="Times Neue Roman"/>
              </a:rPr>
              <a:t>Ứng dụng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16303" y="5027319"/>
            <a:ext cx="848178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2D4263"/>
                </a:solidFill>
                <a:latin typeface="Times Neue Roman"/>
              </a:rPr>
              <a:t>Mô hình mạng Repnet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16303" y="6311819"/>
            <a:ext cx="848178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2D4263"/>
                </a:solidFill>
                <a:latin typeface="Times Neue Roman"/>
              </a:rPr>
              <a:t>Bộ dữ liệu tổng hợp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16303" y="7596319"/>
            <a:ext cx="8481782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2D4263"/>
                </a:solidFill>
                <a:latin typeface="Times Neue Roman"/>
              </a:rPr>
              <a:t>Đánh giá và tổng kết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3950" y="2458318"/>
            <a:ext cx="68230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C84B31"/>
                </a:solidFill>
                <a:latin typeface="Times Neue Roman"/>
              </a:rPr>
              <a:t>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3950" y="3742818"/>
            <a:ext cx="68230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C84B31"/>
                </a:solidFill>
                <a:latin typeface="Times Neue Roman"/>
              </a:rPr>
              <a:t>II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3950" y="5027319"/>
            <a:ext cx="68230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C84B31"/>
                </a:solidFill>
                <a:latin typeface="Times Neue Roman"/>
              </a:rPr>
              <a:t>III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3950" y="6311819"/>
            <a:ext cx="68230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C84B31"/>
                </a:solidFill>
                <a:latin typeface="Times Neue Roman"/>
              </a:rPr>
              <a:t>IV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3950" y="7596319"/>
            <a:ext cx="68230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C84B31"/>
                </a:solidFill>
                <a:latin typeface="Times Neue Roman"/>
              </a:rPr>
              <a:t>V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166354" y="2458318"/>
            <a:ext cx="68230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2D4263"/>
                </a:solidFill>
                <a:latin typeface="Times Neue Roman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56829" y="3742818"/>
            <a:ext cx="68230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2D4263"/>
                </a:solidFill>
                <a:latin typeface="Times Neue Roman"/>
              </a:rPr>
              <a:t>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166354" y="5027319"/>
            <a:ext cx="68230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2D4263"/>
                </a:solidFill>
                <a:latin typeface="Times Neue Roman"/>
              </a:rPr>
              <a:t>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166354" y="6311819"/>
            <a:ext cx="68230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2D4263"/>
                </a:solidFill>
                <a:latin typeface="Times Neue Roman"/>
              </a:rPr>
              <a:t>10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166354" y="7596319"/>
            <a:ext cx="68230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2D4263"/>
                </a:solidFill>
                <a:latin typeface="Times Neue Roman"/>
              </a:rPr>
              <a:t>11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755715" y="1468529"/>
            <a:ext cx="1503585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000">
                <a:solidFill>
                  <a:srgbClr val="2D4263"/>
                </a:solidFill>
                <a:latin typeface="Times Neue Roman"/>
              </a:rPr>
              <a:t>Page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47771" cy="84777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84B31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54759" y="24291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EEEEEE"/>
                </a:solidFill>
                <a:latin typeface="Times Neue Roman"/>
              </a:rPr>
              <a:t>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3950" y="252435"/>
            <a:ext cx="10592755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 spc="92">
                <a:solidFill>
                  <a:srgbClr val="2D4263"/>
                </a:solidFill>
                <a:latin typeface="Times Neue Roman"/>
              </a:rPr>
              <a:t>Giới thiệu - Đếm số lần lặp lại hành động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71" y="2446020"/>
            <a:ext cx="16881231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9007734">
            <a:off x="997819" y="6968827"/>
            <a:ext cx="4214442" cy="450961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847771" cy="847771"/>
            <a:chOff x="0" y="0"/>
            <a:chExt cx="1913890" cy="19138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84B31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587551">
            <a:off x="-1902332" y="1732442"/>
            <a:ext cx="5190688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972082">
            <a:off x="4009311" y="4061261"/>
            <a:ext cx="2298348" cy="247861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23950" y="252435"/>
            <a:ext cx="10592755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 spc="92">
                <a:solidFill>
                  <a:srgbClr val="2D4263"/>
                </a:solidFill>
                <a:latin typeface="Times Neue Roman"/>
              </a:rPr>
              <a:t>Giới thiệu - Đếm số lần lặp lại hành động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4759" y="24291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EEEEEE"/>
                </a:solidFill>
                <a:latin typeface="Times Neue Roman"/>
              </a:rPr>
              <a:t>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20328" y="2158940"/>
            <a:ext cx="11530865" cy="2035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96"/>
              </a:lnSpc>
            </a:pPr>
            <a:r>
              <a:rPr lang="en-US" sz="3435">
                <a:solidFill>
                  <a:srgbClr val="2D4263"/>
                </a:solidFill>
                <a:latin typeface="Times Neue Roman"/>
              </a:rPr>
              <a:t>Việc đếm số lần lặp lại là thích hợp cho nhiều ứng dụng thị giác máy tính; chẳng hạn như đếm số lần một bài tập thể dục đã được thực hiện, đo lường các sự kiện sinh học (như nhịp tim),..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34225" y="5963565"/>
            <a:ext cx="9925075" cy="1504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7" lvl="1" indent="-377824">
              <a:lnSpc>
                <a:spcPts val="6299"/>
              </a:lnSpc>
              <a:buFont typeface="Arial"/>
              <a:buChar char="•"/>
            </a:pPr>
            <a:r>
              <a:rPr lang="en-US" sz="3499">
                <a:solidFill>
                  <a:srgbClr val="2D4263"/>
                </a:solidFill>
                <a:latin typeface="Times Neue Roman"/>
              </a:rPr>
              <a:t>Input: Video</a:t>
            </a:r>
          </a:p>
          <a:p>
            <a:pPr marL="755647" lvl="1" indent="-377824">
              <a:lnSpc>
                <a:spcPts val="6299"/>
              </a:lnSpc>
              <a:buFont typeface="Arial"/>
              <a:buChar char="•"/>
            </a:pPr>
            <a:r>
              <a:rPr lang="en-US" sz="3499">
                <a:solidFill>
                  <a:srgbClr val="2D4263"/>
                </a:solidFill>
                <a:latin typeface="Times Neue Roman"/>
              </a:rPr>
              <a:t>Output: Số lần lặp lại của hành động trong video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918147" y="9144000"/>
            <a:ext cx="68230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2D4263"/>
                </a:solidFill>
                <a:latin typeface="Times Neue Roman"/>
              </a:rPr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47771" cy="84777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84B31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1049025" y="3476627"/>
            <a:ext cx="8088356" cy="546125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23950" y="252435"/>
            <a:ext cx="10592755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 spc="92">
                <a:solidFill>
                  <a:srgbClr val="2D4263"/>
                </a:solidFill>
                <a:latin typeface="Times Neue Roman"/>
              </a:rPr>
              <a:t>Ứng dụng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4759" y="24291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EEEEEE"/>
                </a:solidFill>
                <a:latin typeface="Times Neue Roman"/>
              </a:rPr>
              <a:t>II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3950" y="1825736"/>
            <a:ext cx="16135350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99"/>
              </a:lnSpc>
            </a:pPr>
            <a:r>
              <a:rPr lang="en-US" sz="3999">
                <a:solidFill>
                  <a:srgbClr val="2D4263"/>
                </a:solidFill>
                <a:latin typeface="Times Neue Roman"/>
              </a:rPr>
              <a:t>Ứng dụng tiêu biểu của mô hình mạng Repnet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3012" y="3053606"/>
            <a:ext cx="9925075" cy="535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7199"/>
              </a:lnSpc>
              <a:buFont typeface="Arial"/>
              <a:buChar char="•"/>
            </a:pPr>
            <a:r>
              <a:rPr lang="en-US" sz="3999">
                <a:solidFill>
                  <a:srgbClr val="2D4263"/>
                </a:solidFill>
                <a:latin typeface="Times Neue Roman"/>
              </a:rPr>
              <a:t>Dự đoán thay đổi tốc độ.</a:t>
            </a:r>
          </a:p>
          <a:p>
            <a:pPr marL="863599" lvl="1" indent="-431800">
              <a:lnSpc>
                <a:spcPts val="7199"/>
              </a:lnSpc>
              <a:buFont typeface="Arial"/>
              <a:buChar char="•"/>
            </a:pPr>
            <a:r>
              <a:rPr lang="en-US" sz="3999">
                <a:solidFill>
                  <a:srgbClr val="2D4263"/>
                </a:solidFill>
                <a:latin typeface="Times Neue Roman"/>
              </a:rPr>
              <a:t>Ước tính số lần lặp lại của các quy trình .</a:t>
            </a:r>
          </a:p>
          <a:p>
            <a:pPr marL="863599" lvl="1" indent="-431800">
              <a:lnSpc>
                <a:spcPts val="7199"/>
              </a:lnSpc>
              <a:buFont typeface="Arial"/>
              <a:buChar char="•"/>
            </a:pPr>
            <a:r>
              <a:rPr lang="en-US" sz="3999">
                <a:solidFill>
                  <a:srgbClr val="2D4263"/>
                </a:solidFill>
                <a:latin typeface="Times Neue Roman"/>
              </a:rPr>
              <a:t>Xem xét các hiện tượng lặp lại với thời gian dài (thiên văn học,...)</a:t>
            </a:r>
          </a:p>
          <a:p>
            <a:pPr marL="863599" lvl="1" indent="-431800">
              <a:lnSpc>
                <a:spcPts val="7199"/>
              </a:lnSpc>
              <a:buFont typeface="Arial"/>
              <a:buChar char="•"/>
            </a:pPr>
            <a:r>
              <a:rPr lang="en-US" sz="3999">
                <a:solidFill>
                  <a:srgbClr val="2D4263"/>
                </a:solidFill>
                <a:latin typeface="Times Neue Roman"/>
              </a:rPr>
              <a:t>Truy xuất chi tiết xuyên thời kì.</a:t>
            </a:r>
          </a:p>
          <a:p>
            <a:pPr>
              <a:lnSpc>
                <a:spcPts val="7199"/>
              </a:lnSpc>
            </a:pPr>
            <a:endParaRPr lang="en-US" sz="3999">
              <a:solidFill>
                <a:srgbClr val="2D4263"/>
              </a:solidFill>
              <a:latin typeface="Times Neue Roma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918147" y="9144000"/>
            <a:ext cx="68230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2D4263"/>
                </a:solidFill>
                <a:latin typeface="Times Neue Roman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47771" cy="84777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84B31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1216" t="360" b="17840"/>
          <a:stretch>
            <a:fillRect/>
          </a:stretch>
        </p:blipFill>
        <p:spPr>
          <a:xfrm>
            <a:off x="0" y="847771"/>
            <a:ext cx="18288000" cy="314459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23950" y="242910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9"/>
              </a:lnSpc>
            </a:pPr>
            <a:r>
              <a:rPr lang="en-US" sz="3099" spc="96">
                <a:solidFill>
                  <a:srgbClr val="2D4263"/>
                </a:solidFill>
                <a:latin typeface="Times Neue Roman"/>
              </a:rPr>
              <a:t>Mô hình mạng Repnet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4759" y="24291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EEEEEE"/>
                </a:solidFill>
                <a:latin typeface="Times Neue Roman"/>
              </a:rPr>
              <a:t>III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18147" y="9144000"/>
            <a:ext cx="68230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2D4263"/>
                </a:solidFill>
                <a:latin typeface="Times Neue Roman"/>
              </a:rPr>
              <a:t>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4049513"/>
            <a:ext cx="18288000" cy="5457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3499">
                <a:solidFill>
                  <a:srgbClr val="2D4263"/>
                </a:solidFill>
                <a:latin typeface="Times Neue Roman"/>
              </a:rPr>
              <a:t>Encoder bao gồm 3 thành phần:</a:t>
            </a:r>
          </a:p>
          <a:p>
            <a:pPr marL="755647" lvl="1" indent="-377824">
              <a:lnSpc>
                <a:spcPts val="6299"/>
              </a:lnSpc>
              <a:buFont typeface="Arial"/>
              <a:buChar char="•"/>
            </a:pPr>
            <a:r>
              <a:rPr lang="en-US" sz="3499">
                <a:solidFill>
                  <a:srgbClr val="2D4263"/>
                </a:solidFill>
                <a:latin typeface="Times Neue Roman"/>
              </a:rPr>
              <a:t>Convolutional feature extractor (Bộ giải nén tính năng tích chập): để trích xuất các tính năng phức hợp 2D từ các khung hình vi riêng lẻ của video đầu vào.</a:t>
            </a:r>
          </a:p>
          <a:p>
            <a:pPr marL="755647" lvl="1" indent="-377824">
              <a:lnSpc>
                <a:spcPts val="6299"/>
              </a:lnSpc>
              <a:buFont typeface="Arial"/>
              <a:buChar char="•"/>
            </a:pPr>
            <a:r>
              <a:rPr lang="en-US" sz="3499">
                <a:solidFill>
                  <a:srgbClr val="2D4263"/>
                </a:solidFill>
                <a:latin typeface="Times Neue Roman"/>
              </a:rPr>
              <a:t>Bộ tổng quát hóa video: cho phép mô hình phân biệt giữa các khung trông giống nhau nhưng khác chuyển động. </a:t>
            </a:r>
          </a:p>
          <a:p>
            <a:pPr marL="755647" lvl="1" indent="-377824">
              <a:lnSpc>
                <a:spcPts val="6299"/>
              </a:lnSpc>
              <a:buFont typeface="Arial"/>
              <a:buChar char="•"/>
            </a:pPr>
            <a:r>
              <a:rPr lang="en-US" sz="3499">
                <a:solidFill>
                  <a:srgbClr val="2D4263"/>
                </a:solidFill>
                <a:latin typeface="Times Neue Roman"/>
              </a:rPr>
              <a:t>Max-pooling.</a:t>
            </a:r>
          </a:p>
          <a:p>
            <a:pPr>
              <a:lnSpc>
                <a:spcPts val="6299"/>
              </a:lnSpc>
            </a:pPr>
            <a:endParaRPr lang="en-US" sz="3499">
              <a:solidFill>
                <a:srgbClr val="2D4263"/>
              </a:solidFill>
              <a:latin typeface="Times Neue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47771" cy="84777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84B31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72383" y="2679556"/>
            <a:ext cx="7943235" cy="539654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23950" y="242910"/>
            <a:ext cx="10592755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299" spc="102">
                <a:solidFill>
                  <a:srgbClr val="2D4263"/>
                </a:solidFill>
                <a:latin typeface="Times Neue Roman"/>
              </a:rPr>
              <a:t>Mô hình mạng Repnet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4759" y="24291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EEEEEE"/>
                </a:solidFill>
                <a:latin typeface="Times Neue Roman"/>
              </a:rPr>
              <a:t>III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409953" y="9144000"/>
            <a:ext cx="19050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2D4263"/>
                </a:solidFill>
                <a:latin typeface="Times Neue Roman"/>
              </a:rPr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47771" cy="84777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84B31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978631"/>
            <a:ext cx="8324895" cy="581421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23950" y="242910"/>
            <a:ext cx="10592755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 spc="99">
                <a:solidFill>
                  <a:srgbClr val="2D4263"/>
                </a:solidFill>
                <a:latin typeface="Times Neue Roman"/>
              </a:rPr>
              <a:t>Mô hình mạng Repnet</a:t>
            </a:r>
          </a:p>
          <a:p>
            <a:pPr>
              <a:lnSpc>
                <a:spcPts val="3839"/>
              </a:lnSpc>
            </a:pPr>
            <a:endParaRPr lang="en-US" sz="3199" spc="99">
              <a:solidFill>
                <a:srgbClr val="2D4263"/>
              </a:solidFill>
              <a:latin typeface="Times Neue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4759" y="24291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EEEEEE"/>
                </a:solidFill>
                <a:latin typeface="Times Neue Roman"/>
              </a:rPr>
              <a:t>III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18147" y="9144000"/>
            <a:ext cx="68230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2D4263"/>
                </a:solidFill>
                <a:latin typeface="Times Neue Roman"/>
              </a:rPr>
              <a:t>8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2247900"/>
            <a:ext cx="6096000" cy="609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847771"/>
            <a:chOff x="0" y="0"/>
            <a:chExt cx="6186311" cy="2867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286777"/>
            </a:xfrm>
            <a:custGeom>
              <a:avLst/>
              <a:gdLst/>
              <a:ahLst/>
              <a:cxnLst/>
              <a:rect l="l" t="t" r="r" b="b"/>
              <a:pathLst>
                <a:path w="6186311" h="286777">
                  <a:moveTo>
                    <a:pt x="0" y="0"/>
                  </a:moveTo>
                  <a:lnTo>
                    <a:pt x="6186311" y="0"/>
                  </a:lnTo>
                  <a:lnTo>
                    <a:pt x="6186311" y="286777"/>
                  </a:lnTo>
                  <a:lnTo>
                    <a:pt x="0" y="286777"/>
                  </a:lnTo>
                  <a:close/>
                </a:path>
              </a:pathLst>
            </a:custGeom>
            <a:solidFill>
              <a:srgbClr val="EEEEEE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847771" cy="84777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84B31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123950" y="242910"/>
            <a:ext cx="10592755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r>
              <a:rPr lang="en-US" sz="3199" spc="99">
                <a:solidFill>
                  <a:srgbClr val="2D4263"/>
                </a:solidFill>
                <a:latin typeface="Times Neue Roman"/>
              </a:rPr>
              <a:t>Mô hình mạng Repnet</a:t>
            </a:r>
          </a:p>
          <a:p>
            <a:pPr>
              <a:lnSpc>
                <a:spcPts val="3839"/>
              </a:lnSpc>
            </a:pPr>
            <a:endParaRPr lang="en-US" sz="3199" spc="99">
              <a:solidFill>
                <a:srgbClr val="2D4263"/>
              </a:solidFill>
              <a:latin typeface="Times Neue Ro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4759" y="242910"/>
            <a:ext cx="538253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74">
                <a:solidFill>
                  <a:srgbClr val="EEEEEE"/>
                </a:solidFill>
                <a:latin typeface="Times Neue Roman"/>
              </a:rPr>
              <a:t>III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18147" y="9144000"/>
            <a:ext cx="682307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2D4263"/>
                </a:solidFill>
                <a:latin typeface="Times Neue Roman"/>
              </a:rPr>
              <a:t>8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863" y="3459163"/>
            <a:ext cx="11598275" cy="336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786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436</Words>
  <Application>Microsoft Office PowerPoint</Application>
  <PresentationFormat>Custom</PresentationFormat>
  <Paragraphs>75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Times Neue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Repnet</dc:title>
  <cp:lastModifiedBy>Admin</cp:lastModifiedBy>
  <cp:revision>4</cp:revision>
  <dcterms:created xsi:type="dcterms:W3CDTF">2006-08-16T00:00:00Z</dcterms:created>
  <dcterms:modified xsi:type="dcterms:W3CDTF">2022-06-29T15:01:53Z</dcterms:modified>
  <dc:identifier>DAFEgbcu704</dc:identifier>
</cp:coreProperties>
</file>